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6C40-6250-474A-BD28-A2BD401FA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97FB6-9AD5-B344-B401-F0B0ED8F1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5 – Casting</a:t>
            </a:r>
          </a:p>
        </p:txBody>
      </p:sp>
    </p:spTree>
    <p:extLst>
      <p:ext uri="{BB962C8B-B14F-4D97-AF65-F5344CB8AC3E}">
        <p14:creationId xmlns:p14="http://schemas.microsoft.com/office/powerpoint/2010/main" val="11120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BE0F-B300-9747-B45C-85092766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making a 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72E8-42E3-2F43-BADF-6ABF042C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original item is too expensive to replace</a:t>
            </a:r>
          </a:p>
          <a:p>
            <a:r>
              <a:rPr lang="en-US" dirty="0">
                <a:solidFill>
                  <a:schemeClr val="bg1"/>
                </a:solidFill>
              </a:rPr>
              <a:t>The original item is too fragile to continually repair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Also could be made of a temporary material (clay or foam)</a:t>
            </a:r>
          </a:p>
          <a:p>
            <a:r>
              <a:rPr lang="en-US" dirty="0">
                <a:solidFill>
                  <a:schemeClr val="bg1"/>
                </a:solidFill>
              </a:rPr>
              <a:t>You only have one original and need more than one</a:t>
            </a:r>
          </a:p>
          <a:p>
            <a:r>
              <a:rPr lang="en-US" dirty="0">
                <a:solidFill>
                  <a:schemeClr val="bg1"/>
                </a:solidFill>
              </a:rPr>
              <a:t>You need to make backup items to have on hand</a:t>
            </a:r>
          </a:p>
          <a:p>
            <a:r>
              <a:rPr lang="en-US" dirty="0">
                <a:solidFill>
                  <a:schemeClr val="bg1"/>
                </a:solidFill>
              </a:rPr>
              <a:t>You need to change the material makeup but maintain form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Have a hard object but need it to be soft (think like a rubber knife)</a:t>
            </a:r>
          </a:p>
        </p:txBody>
      </p:sp>
    </p:spTree>
    <p:extLst>
      <p:ext uri="{BB962C8B-B14F-4D97-AF65-F5344CB8AC3E}">
        <p14:creationId xmlns:p14="http://schemas.microsoft.com/office/powerpoint/2010/main" val="3621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F4F5-51B8-FC4F-B296-35CAED6B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C999-9000-B741-A739-C465ECDC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1-part molds are useful for casting flat or thin objects like knives and coins</a:t>
            </a:r>
          </a:p>
          <a:p>
            <a:r>
              <a:rPr lang="en-US" dirty="0">
                <a:solidFill>
                  <a:schemeClr val="bg1"/>
                </a:solidFill>
              </a:rPr>
              <a:t>2-part molds are more useful for when you have multiple detailed sides and overhangs</a:t>
            </a:r>
          </a:p>
          <a:p>
            <a:r>
              <a:rPr lang="en-US" dirty="0">
                <a:solidFill>
                  <a:schemeClr val="bg1"/>
                </a:solidFill>
              </a:rPr>
              <a:t>A brush-on (glove mold) is useful when you have many organic details and don’t have a good place for a mold break line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the molds are based around using silicone rubber to surround the original object</a:t>
            </a:r>
          </a:p>
        </p:txBody>
      </p:sp>
    </p:spTree>
    <p:extLst>
      <p:ext uri="{BB962C8B-B14F-4D97-AF65-F5344CB8AC3E}">
        <p14:creationId xmlns:p14="http://schemas.microsoft.com/office/powerpoint/2010/main" val="34191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4427-A432-434C-8303-8FF7AD60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9220-83AA-F64A-867B-663AA349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Mold release is a coating that prevents any of the mold making material to stick to the original item. There as specialty sprays but can also be as simple as applying a thin coat of petroleum jelly.</a:t>
            </a:r>
          </a:p>
          <a:p>
            <a:r>
              <a:rPr lang="en-US" dirty="0">
                <a:solidFill>
                  <a:schemeClr val="bg1"/>
                </a:solidFill>
              </a:rPr>
              <a:t>Mold release is critical, without it the item you are trying to cast could be ruined, or at least require much time cleaning casting coatings off.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803A0C-3DFF-2E47-87A8-17E39CAC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80" y="3404349"/>
            <a:ext cx="4311372" cy="32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3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85FD-DE44-824C-A3BE-360EC46A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1-part molds are formed in one of two ways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27D45-2D1A-4942-840A-F252B2247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sided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BB192-81D9-C047-9C17-5FF36B055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Sliced removal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5445C1-1910-4C49-BDF1-E60BF51B57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10" y="3179763"/>
            <a:ext cx="3408992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FAA11F9-BBB6-6C4B-A122-DA6AE42927F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67" y="3146772"/>
            <a:ext cx="3640672" cy="27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0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A376-9990-9145-81C6-E4790519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2-part mold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0A4391-9259-9048-AF02-FA4CB69714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half od the mold is cast around the object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Registration keys are included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(these are the dimples in the picture)</a:t>
            </a:r>
          </a:p>
          <a:p>
            <a:r>
              <a:rPr lang="en-US" dirty="0">
                <a:solidFill>
                  <a:schemeClr val="bg1"/>
                </a:solidFill>
              </a:rPr>
              <a:t>Once dry, the first part of the mold and the object are re-coted in mold release. The object is then covered to make the second half of the mold.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72EB8-9834-944E-B0E3-10F355CB35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7" y="2603500"/>
            <a:ext cx="5459826" cy="30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1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822A-0398-0847-9DFC-70619229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on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CA67-5459-7645-9D27-0EC772A5E2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Brush on molds often will retain the most detail</a:t>
            </a:r>
          </a:p>
          <a:p>
            <a:r>
              <a:rPr lang="en-US" dirty="0">
                <a:solidFill>
                  <a:schemeClr val="bg1"/>
                </a:solidFill>
              </a:rPr>
              <a:t>The brushed-on portion is often very thin 3/8” to 1/2” thick</a:t>
            </a:r>
          </a:p>
          <a:p>
            <a:r>
              <a:rPr lang="en-US" dirty="0">
                <a:solidFill>
                  <a:schemeClr val="bg1"/>
                </a:solidFill>
              </a:rPr>
              <a:t>Usually requires additional mold support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35DFC8-915C-E24C-BC1E-F1A370527F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5574"/>
            <a:ext cx="5801326" cy="32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8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4A8C-0269-DF42-BA7F-0FDC8337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0C37-8D7F-4643-8A4A-FC767F29E1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mother mold is an additional element of the mold that provides structure. It is often made from plaster or fiberglass and back poured around more delicate 2-part and brush-on molds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4A2523E-708F-F342-A07B-E1424EFC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44" y="91868"/>
            <a:ext cx="5164002" cy="34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08106D5-2F72-384E-B6C8-DC7955F1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16" y="3347106"/>
            <a:ext cx="4454523" cy="33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7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3197-4599-A745-A557-0E645556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04D6-7FDE-8D43-AC44-A8C23E7E76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2-part mold can have have a thin edge of material where the two halves come together. This thin unwanted portion is called flashing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4267B7F-5CD1-0246-BAE1-3920A75BC1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8534"/>
            <a:ext cx="5327731" cy="39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83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389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Stage properties</vt:lpstr>
      <vt:lpstr>Purpose of making a cast</vt:lpstr>
      <vt:lpstr>Types of molds</vt:lpstr>
      <vt:lpstr>Mold release</vt:lpstr>
      <vt:lpstr>1-part molds are formed in one of two ways</vt:lpstr>
      <vt:lpstr>2-part mold</vt:lpstr>
      <vt:lpstr>Brush on mold</vt:lpstr>
      <vt:lpstr>Mother mold</vt:lpstr>
      <vt:lpstr>Flashing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properties</dc:title>
  <dc:creator>Lettow, Brandon C.</dc:creator>
  <cp:lastModifiedBy>Lettow, Brandon C.</cp:lastModifiedBy>
  <cp:revision>15</cp:revision>
  <dcterms:created xsi:type="dcterms:W3CDTF">2022-01-12T23:52:12Z</dcterms:created>
  <dcterms:modified xsi:type="dcterms:W3CDTF">2022-03-31T12:45:43Z</dcterms:modified>
</cp:coreProperties>
</file>